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178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Coffee Sales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641527"/>
            <a:ext cx="318004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Insights and Conclusions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435244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Report Date: 12/08/2025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00467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VAISSER BARUCH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7986"/>
            <a:ext cx="68093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Summary and Conclusions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10753"/>
            <a:ext cx="4158734" cy="2567226"/>
          </a:xfrm>
          <a:prstGeom prst="roundRect">
            <a:avLst>
              <a:gd name="adj" fmla="val 569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2210753"/>
            <a:ext cx="121920" cy="2567226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24805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Peak Times Identified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2976086"/>
            <a:ext cx="352770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Three main peaks - Morning (10-11 AM), Afternoon (4 PM), and Evening (10 PM). Optimize staffing accordingly.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2210753"/>
            <a:ext cx="4158734" cy="2567226"/>
          </a:xfrm>
          <a:prstGeom prst="roundRect">
            <a:avLst>
              <a:gd name="adj" fmla="val 569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05293" y="2210753"/>
            <a:ext cx="121920" cy="2567226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9" name="Text 7"/>
          <p:cNvSpPr/>
          <p:nvPr/>
        </p:nvSpPr>
        <p:spPr>
          <a:xfrm>
            <a:off x="5597009" y="2480548"/>
            <a:ext cx="334077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Preferences Clear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7009" y="2976086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72% of customers prefer coffee with milk. Focus inventory on Americano with Milk and Latte.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2210753"/>
            <a:ext cx="4158853" cy="2567226"/>
          </a:xfrm>
          <a:prstGeom prst="roundRect">
            <a:avLst>
              <a:gd name="adj" fmla="val 5699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3343" y="2210753"/>
            <a:ext cx="121920" cy="2567226"/>
          </a:xfrm>
          <a:prstGeom prst="roundRect">
            <a:avLst>
              <a:gd name="adj" fmla="val 294514"/>
            </a:avLst>
          </a:prstGeom>
          <a:solidFill>
            <a:srgbClr val="DD785E"/>
          </a:solidFill>
          <a:ln/>
        </p:spPr>
      </p:sp>
      <p:sp>
        <p:nvSpPr>
          <p:cNvPr id="13" name="Text 11"/>
          <p:cNvSpPr/>
          <p:nvPr/>
        </p:nvSpPr>
        <p:spPr>
          <a:xfrm>
            <a:off x="9995059" y="2480548"/>
            <a:ext cx="32056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Weekly Patterns Defined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5059" y="2976086"/>
            <a:ext cx="35278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Mid-week days are busier than weekends. Adjust operations for working/student customer base.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5017294"/>
            <a:ext cx="4158734" cy="2184202"/>
          </a:xfrm>
          <a:prstGeom prst="roundRect">
            <a:avLst>
              <a:gd name="adj" fmla="val 6698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48A8E2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07244" y="5017294"/>
            <a:ext cx="121920" cy="2184202"/>
          </a:xfrm>
          <a:prstGeom prst="roundRect">
            <a:avLst>
              <a:gd name="adj" fmla="val 294514"/>
            </a:avLst>
          </a:prstGeom>
          <a:solidFill>
            <a:srgbClr val="48A8E2"/>
          </a:solidFill>
          <a:ln/>
        </p:spPr>
      </p:sp>
      <p:sp>
        <p:nvSpPr>
          <p:cNvPr id="17" name="Text 15"/>
          <p:cNvSpPr/>
          <p:nvPr/>
        </p:nvSpPr>
        <p:spPr>
          <a:xfrm>
            <a:off x="1198959" y="52870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Seasonality Matters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98959" y="5782628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Spring and Fall are busy, Summer is quieter. Plan inventory and promotions seasonally.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5235773" y="5017294"/>
            <a:ext cx="4158734" cy="2184202"/>
          </a:xfrm>
          <a:prstGeom prst="roundRect">
            <a:avLst>
              <a:gd name="adj" fmla="val 6698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59ABA9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205293" y="5017294"/>
            <a:ext cx="121920" cy="2184202"/>
          </a:xfrm>
          <a:prstGeom prst="roundRect">
            <a:avLst>
              <a:gd name="adj" fmla="val 294514"/>
            </a:avLst>
          </a:prstGeom>
          <a:solidFill>
            <a:srgbClr val="59ABA9"/>
          </a:solidFill>
          <a:ln/>
        </p:spPr>
      </p:sp>
      <p:sp>
        <p:nvSpPr>
          <p:cNvPr id="21" name="Text 19"/>
          <p:cNvSpPr/>
          <p:nvPr/>
        </p:nvSpPr>
        <p:spPr>
          <a:xfrm>
            <a:off x="5597009" y="52870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Reliability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97009" y="5782628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99.89% accuracy provides highly reliable predictions for future sales planning and optimization.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954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Performance Excellence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982158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99.89%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837724" y="4071104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566642"/>
            <a:ext cx="22900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Exceptional R² score of 0.9989 in predicting coffee sales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426976" y="2982158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3,636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3426976" y="4071104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Records Processed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26976" y="4918591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Comprehensive dataset analyzed for insights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016228" y="2982158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19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6016228" y="4071104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Engineered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16228" y="4918591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features created for prediction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636793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model achieved remarkable precision with RMSE of 0.0760, MAE of 0.0426, and MSE of 0.0058.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633" y="536615"/>
            <a:ext cx="5296733" cy="572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Peak Consumption Times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900708" y="1620560"/>
            <a:ext cx="22860" cy="5853232"/>
          </a:xfrm>
          <a:prstGeom prst="roundRect">
            <a:avLst>
              <a:gd name="adj" fmla="val 127810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096923" y="1828205"/>
            <a:ext cx="584240" cy="22860"/>
          </a:xfrm>
          <a:prstGeom prst="roundRect">
            <a:avLst>
              <a:gd name="adj" fmla="val 1278108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681633" y="1620560"/>
            <a:ext cx="438150" cy="438150"/>
          </a:xfrm>
          <a:prstGeom prst="roundRect">
            <a:avLst>
              <a:gd name="adj" fmla="val 6668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63250" y="1667768"/>
            <a:ext cx="274915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874639" y="1687473"/>
            <a:ext cx="2291477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10:00 AM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874639" y="2168604"/>
            <a:ext cx="3285411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Absolute peak with 349 sales - classic morning coffee time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096923" y="3388876"/>
            <a:ext cx="584240" cy="22860"/>
          </a:xfrm>
          <a:prstGeom prst="roundRect">
            <a:avLst>
              <a:gd name="adj" fmla="val 1278108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681633" y="3181231"/>
            <a:ext cx="438150" cy="438150"/>
          </a:xfrm>
          <a:prstGeom prst="roundRect">
            <a:avLst>
              <a:gd name="adj" fmla="val 66684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3250" y="3228439"/>
            <a:ext cx="274915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1874639" y="3248144"/>
            <a:ext cx="2291477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11:00 AM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874639" y="3729276"/>
            <a:ext cx="3285411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Second peak with 294 sales - morning trend continues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96923" y="4949547"/>
            <a:ext cx="584240" cy="22860"/>
          </a:xfrm>
          <a:prstGeom prst="roundRect">
            <a:avLst>
              <a:gd name="adj" fmla="val 1278108"/>
            </a:avLst>
          </a:prstGeom>
          <a:solidFill>
            <a:srgbClr val="DD785E"/>
          </a:solidFill>
          <a:ln/>
        </p:spPr>
      </p:sp>
      <p:sp>
        <p:nvSpPr>
          <p:cNvPr id="16" name="Shape 13"/>
          <p:cNvSpPr/>
          <p:nvPr/>
        </p:nvSpPr>
        <p:spPr>
          <a:xfrm>
            <a:off x="681633" y="4741902"/>
            <a:ext cx="438150" cy="438150"/>
          </a:xfrm>
          <a:prstGeom prst="roundRect">
            <a:avLst>
              <a:gd name="adj" fmla="val 66684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63250" y="4789110"/>
            <a:ext cx="274915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1874639" y="4808815"/>
            <a:ext cx="2291477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4:00 PM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874639" y="5289947"/>
            <a:ext cx="3285411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Third peak with 282 sales - late afternoon break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096923" y="6510218"/>
            <a:ext cx="584240" cy="22860"/>
          </a:xfrm>
          <a:prstGeom prst="roundRect">
            <a:avLst>
              <a:gd name="adj" fmla="val 1278108"/>
            </a:avLst>
          </a:prstGeom>
          <a:solidFill>
            <a:srgbClr val="48A8E2"/>
          </a:solidFill>
          <a:ln/>
        </p:spPr>
      </p:sp>
      <p:sp>
        <p:nvSpPr>
          <p:cNvPr id="21" name="Shape 18"/>
          <p:cNvSpPr/>
          <p:nvPr/>
        </p:nvSpPr>
        <p:spPr>
          <a:xfrm>
            <a:off x="681633" y="6302573"/>
            <a:ext cx="438150" cy="438150"/>
          </a:xfrm>
          <a:prstGeom prst="roundRect">
            <a:avLst>
              <a:gd name="adj" fmla="val 66684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63250" y="6349782"/>
            <a:ext cx="274915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1874639" y="6369487"/>
            <a:ext cx="2291477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10:00 PM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1874639" y="6850618"/>
            <a:ext cx="3285411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Fourth peak with ~310 sales - surprising evening consumption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5642729" y="1596152"/>
            <a:ext cx="2291477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Insight</a:t>
            </a:r>
            <a:endParaRPr lang="en-US" sz="1800" dirty="0"/>
          </a:p>
        </p:txBody>
      </p:sp>
      <p:sp>
        <p:nvSpPr>
          <p:cNvPr id="26" name="Text 23"/>
          <p:cNvSpPr/>
          <p:nvPr/>
        </p:nvSpPr>
        <p:spPr>
          <a:xfrm>
            <a:off x="5642729" y="2077283"/>
            <a:ext cx="2827258" cy="1869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Three clear peaks emerge: Morning (8-12), Afternoon (15-17), and Late evening (19-22). Hours 8-12 show the most concentrated activity, with a significant drop during lunch hours (13-14).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603052"/>
            <a:ext cx="5752028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Time of Day Distribution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1511618" y="3107412"/>
            <a:ext cx="2692479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33.9%</a:t>
            </a:r>
            <a:endParaRPr lang="en-US" sz="4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104" y="1739265"/>
            <a:ext cx="3283625" cy="32836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70315" y="5296376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Afternoon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66167" y="5749528"/>
            <a:ext cx="418361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1,231 sales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968841" y="3107412"/>
            <a:ext cx="2692479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33.6%</a:t>
            </a:r>
            <a:endParaRPr lang="en-US" sz="43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328" y="1739265"/>
            <a:ext cx="3283625" cy="32836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27539" y="5296376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Morning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223391" y="5749528"/>
            <a:ext cx="418361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1,221 sales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10426065" y="3107412"/>
            <a:ext cx="2692479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32.6%</a:t>
            </a:r>
            <a:endParaRPr lang="en-US" sz="43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552" y="1739265"/>
            <a:ext cx="3283625" cy="328362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84763" y="5296376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Night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9680615" y="5749528"/>
            <a:ext cx="418361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1,184 sales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766167" y="6346031"/>
            <a:ext cx="13098066" cy="1280398"/>
          </a:xfrm>
          <a:prstGeom prst="roundRect">
            <a:avLst>
              <a:gd name="adj" fmla="val 25645"/>
            </a:avLst>
          </a:prstGeom>
          <a:solidFill>
            <a:srgbClr val="483304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004" y="6679406"/>
            <a:ext cx="273606" cy="21883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477447" y="6619518"/>
            <a:ext cx="12167949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Conclusion: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Almost perfectly uniform distribution across the three time periods - no clear dominance! This indicates a diverse customer base throughout the day.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645" y="610195"/>
            <a:ext cx="5221486" cy="652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Weekly Patterns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645" y="1845231"/>
            <a:ext cx="4312920" cy="280416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93449" y="1845231"/>
            <a:ext cx="6267926" cy="1392555"/>
          </a:xfrm>
          <a:prstGeom prst="roundRect">
            <a:avLst>
              <a:gd name="adj" fmla="val 2390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838123" y="2089904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Tuesday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838123" y="2638068"/>
            <a:ext cx="577857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Busiest day with ~580 sales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93449" y="3459599"/>
            <a:ext cx="6267926" cy="1392555"/>
          </a:xfrm>
          <a:prstGeom prst="roundRect">
            <a:avLst>
              <a:gd name="adj" fmla="val 23904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838123" y="3704273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Friday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838123" y="4252436"/>
            <a:ext cx="577857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Second busiest with ~540 sales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93449" y="5073968"/>
            <a:ext cx="6267926" cy="1392555"/>
          </a:xfrm>
          <a:prstGeom prst="roundRect">
            <a:avLst>
              <a:gd name="adj" fmla="val 23904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838123" y="5318641"/>
            <a:ext cx="261068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Sunday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838123" y="5866805"/>
            <a:ext cx="577857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Quietest day with ~440 sales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93449" y="6716078"/>
            <a:ext cx="6267926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Insight: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Mid-week days (Tuesday-Friday) are busier than weekends, indicating a working/student customer base.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681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Seasonal Patterns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270409"/>
            <a:ext cx="20733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Spring Peak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861673"/>
            <a:ext cx="207335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March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shows absolute peak with ~520 sales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3502581" y="3270409"/>
            <a:ext cx="20733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Fall High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502581" y="3861673"/>
            <a:ext cx="207335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7425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October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reaches ~420 sales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167437" y="3270409"/>
            <a:ext cx="21538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Summer Dip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167437" y="3861673"/>
            <a:ext cx="21538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8A8E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May-June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are quietest months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549533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Insight: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Clear seasonality - Spring and Fall are busier, Summer is quieter (possibly due to vacations).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8398" y="407313"/>
            <a:ext cx="3625810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Preferred Coffee Types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398" y="1139309"/>
            <a:ext cx="13593604" cy="761238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18398" y="8918258"/>
            <a:ext cx="13593604" cy="629364"/>
          </a:xfrm>
          <a:prstGeom prst="roundRect">
            <a:avLst>
              <a:gd name="adj" fmla="val 35306"/>
            </a:avLst>
          </a:prstGeom>
          <a:solidFill>
            <a:srgbClr val="483304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12" y="9149001"/>
            <a:ext cx="185142" cy="1481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9768" y="9103400"/>
            <a:ext cx="12964120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Milk-Based Dominance: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72% of sales are milk-based beverages (Americano with Milk + Latte + Cappuccino). Customers prefer softer drinks over black coffee.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9922" y="815340"/>
            <a:ext cx="3721775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Business Insights</a:t>
            </a:r>
            <a:endParaRPr lang="en-US" sz="2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9922" y="1517690"/>
            <a:ext cx="395407" cy="3954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39922" y="2110740"/>
            <a:ext cx="1860828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Time is Critical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6039922" y="2438162"/>
            <a:ext cx="8036957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Hour of day is the most important feature (30.55%) for predicting sales. Strengthen staffing during 10-11 AM and 4:00 PM peaks.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9922" y="3260765"/>
            <a:ext cx="395407" cy="3954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39922" y="3853815"/>
            <a:ext cx="1860828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Strategy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6039922" y="4181237"/>
            <a:ext cx="803695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Prepare larger inventory of Americano with Milk and Latte. These two products alone account for 44.2% of all sales.</a:t>
            </a:r>
            <a:endParaRPr lang="en-US" sz="12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39922" y="4750713"/>
            <a:ext cx="395407" cy="3954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39922" y="5343763"/>
            <a:ext cx="1860828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Weekly Planning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6039922" y="5671185"/>
            <a:ext cx="803695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Tuesday-Friday require more staff and inventory. Reduce inventory during summer months (May-June).</a:t>
            </a:r>
            <a:endParaRPr lang="en-US" sz="12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39922" y="6240661"/>
            <a:ext cx="395407" cy="39540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39922" y="6833711"/>
            <a:ext cx="1860828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Evening Opportunity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6039922" y="7161133"/>
            <a:ext cx="803695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10:00 PM is a significant peak time - consider extending opening hours to capture late-night customers.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754" y="551855"/>
            <a:ext cx="6132552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Importance Analysis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754" y="1667828"/>
            <a:ext cx="6065520" cy="40309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53174" y="1642824"/>
            <a:ext cx="251067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Top Predictive Features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253174" y="2269569"/>
            <a:ext cx="100251" cy="100251"/>
          </a:xfrm>
          <a:prstGeom prst="roundRect">
            <a:avLst>
              <a:gd name="adj" fmla="val 456055"/>
            </a:avLst>
          </a:prstGeom>
          <a:solidFill>
            <a:srgbClr val="F2B42D"/>
          </a:solidFill>
          <a:ln/>
        </p:spPr>
      </p:sp>
      <p:sp>
        <p:nvSpPr>
          <p:cNvPr id="6" name="Text 3"/>
          <p:cNvSpPr/>
          <p:nvPr/>
        </p:nvSpPr>
        <p:spPr>
          <a:xfrm>
            <a:off x="8553926" y="2163128"/>
            <a:ext cx="235886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Hour of Day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553926" y="2658428"/>
            <a:ext cx="5382339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30.55% importance - most critical factor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8253174" y="3486626"/>
            <a:ext cx="100251" cy="100251"/>
          </a:xfrm>
          <a:prstGeom prst="roundRect">
            <a:avLst>
              <a:gd name="adj" fmla="val 456055"/>
            </a:avLst>
          </a:prstGeom>
          <a:solidFill>
            <a:srgbClr val="D7425E"/>
          </a:solidFill>
          <a:ln/>
        </p:spPr>
      </p:sp>
      <p:sp>
        <p:nvSpPr>
          <p:cNvPr id="9" name="Text 6"/>
          <p:cNvSpPr/>
          <p:nvPr/>
        </p:nvSpPr>
        <p:spPr>
          <a:xfrm>
            <a:off x="8553926" y="3380184"/>
            <a:ext cx="235886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Binned Hour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553926" y="3875484"/>
            <a:ext cx="5382339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25.47% importance - time groupings matter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8253174" y="4703683"/>
            <a:ext cx="100251" cy="100251"/>
          </a:xfrm>
          <a:prstGeom prst="roundRect">
            <a:avLst>
              <a:gd name="adj" fmla="val 456055"/>
            </a:avLst>
          </a:prstGeom>
          <a:solidFill>
            <a:srgbClr val="DD785E"/>
          </a:solidFill>
          <a:ln/>
        </p:spPr>
      </p:sp>
      <p:sp>
        <p:nvSpPr>
          <p:cNvPr id="12" name="Text 9"/>
          <p:cNvSpPr/>
          <p:nvPr/>
        </p:nvSpPr>
        <p:spPr>
          <a:xfrm>
            <a:off x="8553926" y="4597241"/>
            <a:ext cx="235886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Hour Squared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553926" y="5092541"/>
            <a:ext cx="5382339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22.20% importance - non-linear time effects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8253174" y="5920740"/>
            <a:ext cx="100251" cy="100251"/>
          </a:xfrm>
          <a:prstGeom prst="roundRect">
            <a:avLst>
              <a:gd name="adj" fmla="val 456055"/>
            </a:avLst>
          </a:prstGeom>
          <a:solidFill>
            <a:srgbClr val="48A8E2"/>
          </a:solidFill>
          <a:ln/>
        </p:spPr>
      </p:sp>
      <p:sp>
        <p:nvSpPr>
          <p:cNvPr id="15" name="Text 12"/>
          <p:cNvSpPr/>
          <p:nvPr/>
        </p:nvSpPr>
        <p:spPr>
          <a:xfrm>
            <a:off x="8553926" y="5814298"/>
            <a:ext cx="235886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Weekday Patterns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8553926" y="6309598"/>
            <a:ext cx="5382339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7.30% combined importance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8253174" y="6855857"/>
            <a:ext cx="5683091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Time-related features account for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78.22%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of the model's predictive power.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2025-12-19T08:00:05Z</dcterms:created>
  <dcterms:modified xsi:type="dcterms:W3CDTF">2025-12-19T08:00:05Z</dcterms:modified>
</cp:coreProperties>
</file>